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87" r:id="rId4"/>
    <p:sldId id="279" r:id="rId5"/>
    <p:sldId id="291" r:id="rId6"/>
    <p:sldId id="294" r:id="rId7"/>
    <p:sldId id="276" r:id="rId8"/>
    <p:sldId id="260" r:id="rId9"/>
    <p:sldId id="271" r:id="rId10"/>
    <p:sldId id="284" r:id="rId11"/>
    <p:sldId id="292" r:id="rId12"/>
    <p:sldId id="293" r:id="rId13"/>
    <p:sldId id="265" r:id="rId14"/>
    <p:sldId id="269" r:id="rId15"/>
    <p:sldId id="258" r:id="rId16"/>
    <p:sldId id="288" r:id="rId17"/>
    <p:sldId id="289" r:id="rId18"/>
    <p:sldId id="263" r:id="rId19"/>
    <p:sldId id="295" r:id="rId20"/>
    <p:sldId id="26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356" autoAdjust="0"/>
  </p:normalViewPr>
  <p:slideViewPr>
    <p:cSldViewPr>
      <p:cViewPr>
        <p:scale>
          <a:sx n="60" d="100"/>
          <a:sy n="60" d="100"/>
        </p:scale>
        <p:origin x="-7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28321D-03D6-4256-A5EB-A3490EE3357C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6FF0C5-667A-4681-A1E9-86C561316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B6FDFD-34C2-4503-A5A5-AEA05B71CCCE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F324F3-EEDF-41DB-B64D-3BD6BA120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24F3-EEDF-41DB-B64D-3BD6BA1204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24F3-EEDF-41DB-B64D-3BD6BA1204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24F3-EEDF-41DB-B64D-3BD6BA1204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24F3-EEDF-41DB-B64D-3BD6BA1204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24F3-EEDF-41DB-B64D-3BD6BA1204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24F3-EEDF-41DB-B64D-3BD6BA1204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24F3-EEDF-41DB-B64D-3BD6BA1204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24F3-EEDF-41DB-B64D-3BD6BA1204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24F3-EEDF-41DB-B64D-3BD6BA1204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D43E-9F3D-4929-9208-098A69166188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56FD-85D7-44B3-A2D0-08A27320A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D43E-9F3D-4929-9208-098A69166188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56FD-85D7-44B3-A2D0-08A27320A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D43E-9F3D-4929-9208-098A69166188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56FD-85D7-44B3-A2D0-08A27320A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D43E-9F3D-4929-9208-098A69166188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56FD-85D7-44B3-A2D0-08A27320A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D43E-9F3D-4929-9208-098A69166188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56FD-85D7-44B3-A2D0-08A27320A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D43E-9F3D-4929-9208-098A69166188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56FD-85D7-44B3-A2D0-08A27320A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D43E-9F3D-4929-9208-098A69166188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56FD-85D7-44B3-A2D0-08A27320A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D43E-9F3D-4929-9208-098A69166188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56FD-85D7-44B3-A2D0-08A27320A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D43E-9F3D-4929-9208-098A69166188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56FD-85D7-44B3-A2D0-08A27320A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D43E-9F3D-4929-9208-098A69166188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56FD-85D7-44B3-A2D0-08A27320A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D43E-9F3D-4929-9208-098A69166188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56FD-85D7-44B3-A2D0-08A27320A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D43E-9F3D-4929-9208-098A69166188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56FD-85D7-44B3-A2D0-08A27320A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tif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800600"/>
            <a:ext cx="6400800" cy="1752600"/>
          </a:xfrm>
        </p:spPr>
        <p:txBody>
          <a:bodyPr/>
          <a:lstStyle/>
          <a:p>
            <a:r>
              <a:rPr lang="en-US" b="1" dirty="0" smtClean="0"/>
              <a:t>hello</a:t>
            </a:r>
            <a:endParaRPr lang="en-US" b="1" dirty="0"/>
          </a:p>
        </p:txBody>
      </p:sp>
      <p:sp>
        <p:nvSpPr>
          <p:cNvPr id="10" name="Right Triangle 9"/>
          <p:cNvSpPr/>
          <p:nvPr/>
        </p:nvSpPr>
        <p:spPr>
          <a:xfrm rot="16200000">
            <a:off x="7124700" y="4838700"/>
            <a:ext cx="1905000" cy="21336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shir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VC_logo_v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4400" y="1066800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How it Worked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337137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Users submit 3-minute videos that complete the phrase:</a:t>
            </a:r>
            <a:endParaRPr lang="en-US" sz="2000" i="1" dirty="0" smtClean="0"/>
          </a:p>
          <a:p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0" y="3483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+mj-lt"/>
                <a:ea typeface="+mj-ea"/>
                <a:cs typeface="+mj-cs"/>
              </a:rPr>
              <a:t>“Democracy is…”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VC_logo_v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1066800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Jury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 l="60156" t="41375" r="14843" b="31671"/>
          <a:stretch>
            <a:fillRect/>
          </a:stretch>
        </p:blipFill>
        <p:spPr bwMode="auto">
          <a:xfrm>
            <a:off x="990600" y="1905001"/>
            <a:ext cx="2133600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29000" y="16002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dirty="0" smtClean="0"/>
          </a:p>
          <a:p>
            <a:r>
              <a:rPr lang="en-US" sz="2000" dirty="0" smtClean="0"/>
              <a:t>An independent panel of 50 jurors— </a:t>
            </a:r>
            <a:br>
              <a:rPr lang="en-US" sz="2000" dirty="0" smtClean="0"/>
            </a:br>
            <a:r>
              <a:rPr lang="en-US" sz="2000" dirty="0" smtClean="0"/>
              <a:t>co-chaired by internationally </a:t>
            </a:r>
            <a:br>
              <a:rPr lang="en-US" sz="2000" dirty="0" smtClean="0"/>
            </a:br>
            <a:r>
              <a:rPr lang="en-US" sz="2000" dirty="0" smtClean="0"/>
              <a:t>renowned leaders from the film industry and democracy community—choose the finalists…</a:t>
            </a:r>
            <a:endParaRPr lang="en-US" sz="20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14400" y="3925669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With general rules: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 profanity, graphic violence, copyrighted material, etc.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You Tube’s terms of 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075872"/>
            <a:ext cx="7239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And judging criteria: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dirty="0" smtClean="0"/>
              <a:t>Overall impact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Creativity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Production</a:t>
            </a:r>
          </a:p>
          <a:p>
            <a:endParaRPr lang="en-US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VC_logo_v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1066800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Voting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1021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The YouTube public </a:t>
            </a:r>
            <a:br>
              <a:rPr lang="en-US" sz="2000" dirty="0" smtClean="0"/>
            </a:br>
            <a:r>
              <a:rPr lang="en-US" sz="2000" dirty="0" smtClean="0"/>
              <a:t>selects the winners</a:t>
            </a:r>
            <a:endParaRPr lang="en-US" sz="2000" b="1" dirty="0" smtClean="0"/>
          </a:p>
        </p:txBody>
      </p:sp>
      <p:pic>
        <p:nvPicPr>
          <p:cNvPr id="1026" name="Picture 2" descr="http://www.aatclients.com/clients/DVC/E-Postcard/VoteEPostc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066800"/>
            <a:ext cx="4512540" cy="5486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8580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0435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Over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500 million </a:t>
            </a:r>
            <a:r>
              <a:rPr lang="en-US" sz="2000" dirty="0" smtClean="0"/>
              <a:t>impressions since September 2008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48768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10,000+</a:t>
            </a:r>
            <a:r>
              <a:rPr lang="en-US" sz="2400" dirty="0" smtClean="0"/>
              <a:t> </a:t>
            </a:r>
            <a:r>
              <a:rPr lang="en-US" sz="2000" dirty="0" smtClean="0"/>
              <a:t>fans, friends and followers online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220087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900+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dirty="0" smtClean="0">
                <a:cs typeface="Arial" pitchFamily="34" charset="0"/>
              </a:rPr>
              <a:t>Video submissions from 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95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countries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0" y="39624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More than </a:t>
            </a:r>
            <a:r>
              <a:rPr lang="en-US" sz="2400" b="1" dirty="0" smtClean="0">
                <a:solidFill>
                  <a:srgbClr val="FF0000"/>
                </a:solidFill>
              </a:rPr>
              <a:t>1.5 million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global viewers to contest</a:t>
            </a:r>
          </a:p>
        </p:txBody>
      </p:sp>
      <p:pic>
        <p:nvPicPr>
          <p:cNvPr id="14" name="Picture 13" descr="DVC_logo_v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914400" y="1219200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By the Numbers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96000" y="228600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Outcomes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1" build="allAtOnce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VC_logo_v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43840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   Visual:</a:t>
            </a:r>
          </a:p>
          <a:p>
            <a:pPr lvl="1"/>
            <a:r>
              <a:rPr lang="en-US" sz="2400" dirty="0" smtClean="0"/>
              <a:t>Provided a thought provoking global tour of democracy in compelling and creative three-minute “snippets” 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A conversation:</a:t>
            </a:r>
          </a:p>
          <a:p>
            <a:pPr lvl="1"/>
            <a:r>
              <a:rPr lang="en-US" sz="2400" dirty="0" smtClean="0"/>
              <a:t>Formed the foundation for Facebook and Twitter discussions on film and the broader concept of democracy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4400" y="1066800"/>
            <a:ext cx="5410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Engagement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0" y="228600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Outcomes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VC_logo_v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39624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2009 Winners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84772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8458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5486400"/>
          <a:ext cx="84582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9700"/>
                <a:gridCol w="1409700"/>
                <a:gridCol w="1409700"/>
                <a:gridCol w="1409700"/>
                <a:gridCol w="1409700"/>
                <a:gridCol w="1409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UAE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Nepal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Poland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Zambia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Philippines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Brazil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49219" t="54134" r="36037" b="29022"/>
          <a:stretch>
            <a:fillRect/>
          </a:stretch>
        </p:blipFill>
        <p:spPr bwMode="auto">
          <a:xfrm>
            <a:off x="7287904" y="2503251"/>
            <a:ext cx="1362320" cy="106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162800" y="228600"/>
            <a:ext cx="1752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Visual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VC_logo_v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43400" y="1295400"/>
            <a:ext cx="4343400" cy="4788274"/>
            <a:chOff x="4343400" y="1905000"/>
            <a:chExt cx="4343400" cy="4788274"/>
          </a:xfrm>
        </p:grpSpPr>
        <p:sp>
          <p:nvSpPr>
            <p:cNvPr id="14" name="TextBox 13"/>
            <p:cNvSpPr txBox="1"/>
            <p:nvPr/>
          </p:nvSpPr>
          <p:spPr>
            <a:xfrm>
              <a:off x="5486400" y="3962400"/>
              <a:ext cx="1143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Hillary visits Africa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62600" y="5029200"/>
              <a:ext cx="1143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Obama talks in Egypt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4"/>
            <a:srcRect l="24219" t="16173" r="22656" b="9434"/>
            <a:stretch>
              <a:fillRect/>
            </a:stretch>
          </p:blipFill>
          <p:spPr bwMode="auto">
            <a:xfrm>
              <a:off x="4343400" y="2286000"/>
              <a:ext cx="4343400" cy="4407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5"/>
            <a:srcRect l="2421" t="15499" r="66407" b="80728"/>
            <a:stretch>
              <a:fillRect/>
            </a:stretch>
          </p:blipFill>
          <p:spPr bwMode="auto">
            <a:xfrm>
              <a:off x="4343400" y="1905000"/>
              <a:ext cx="4343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/>
            <a:srcRect l="32499" t="15499" r="45079" b="81482"/>
            <a:stretch>
              <a:fillRect/>
            </a:stretch>
          </p:blipFill>
          <p:spPr bwMode="auto">
            <a:xfrm>
              <a:off x="5486400" y="1905000"/>
              <a:ext cx="3200400" cy="31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457200" y="1295400"/>
            <a:ext cx="3392500" cy="4800600"/>
            <a:chOff x="457200" y="1916605"/>
            <a:chExt cx="3276600" cy="4636595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6"/>
            <a:srcRect l="11719" t="4167" r="43750" b="13174"/>
            <a:stretch>
              <a:fillRect/>
            </a:stretch>
          </p:blipFill>
          <p:spPr bwMode="auto">
            <a:xfrm>
              <a:off x="461614" y="2010018"/>
              <a:ext cx="3272186" cy="4543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7"/>
            <a:srcRect l="10938" t="15499" r="72656" b="78032"/>
            <a:stretch>
              <a:fillRect/>
            </a:stretch>
          </p:blipFill>
          <p:spPr bwMode="auto">
            <a:xfrm>
              <a:off x="462395" y="2051941"/>
              <a:ext cx="1205542" cy="34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7"/>
            <a:srcRect l="11719" t="15499" r="53906" b="75876"/>
            <a:stretch>
              <a:fillRect/>
            </a:stretch>
          </p:blipFill>
          <p:spPr bwMode="auto">
            <a:xfrm>
              <a:off x="457200" y="1916605"/>
              <a:ext cx="3276600" cy="595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itle 1"/>
          <p:cNvSpPr txBox="1">
            <a:spLocks/>
          </p:cNvSpPr>
          <p:nvPr/>
        </p:nvSpPr>
        <p:spPr>
          <a:xfrm>
            <a:off x="5410200" y="228600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Conversation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VC_logo_v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5791200" cy="762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Lessons Learned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234148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Balance user-generated content and editorial control</a:t>
            </a:r>
          </a:p>
          <a:p>
            <a:pPr lvl="0"/>
            <a:endParaRPr lang="en-US" sz="1200" dirty="0" smtClean="0"/>
          </a:p>
          <a:p>
            <a:pPr lvl="0"/>
            <a:endParaRPr lang="en-US" sz="1200" dirty="0" smtClean="0"/>
          </a:p>
          <a:p>
            <a:pPr lvl="0"/>
            <a:r>
              <a:rPr lang="en-US" sz="2400" dirty="0" smtClean="0"/>
              <a:t>Be transparent: Explain what you’re doing</a:t>
            </a:r>
          </a:p>
          <a:p>
            <a:pPr lvl="0"/>
            <a:endParaRPr lang="en-US" sz="2400" dirty="0" smtClean="0"/>
          </a:p>
          <a:p>
            <a:r>
              <a:rPr lang="en-US" sz="2400" dirty="0" smtClean="0"/>
              <a:t>Respect your partners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Know your new media</a:t>
            </a:r>
          </a:p>
          <a:p>
            <a:pPr lvl="0"/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4435366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(and its limitations)</a:t>
            </a:r>
            <a:endParaRPr lang="en-US" sz="2400" i="1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VC_logo_v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5791200" cy="762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Going Forward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287012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Do it again: 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Launch </a:t>
            </a:r>
            <a:r>
              <a:rPr lang="en-US" sz="2400" dirty="0" smtClean="0"/>
              <a:t>the Second annual challenge at the UN on September 15 – The International Day of Democracy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VC_logo_v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5791200" cy="762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Going Forward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287012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Keep </a:t>
            </a:r>
            <a:r>
              <a:rPr lang="en-US" sz="2400" dirty="0" smtClean="0"/>
              <a:t>the energy going: 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Find </a:t>
            </a:r>
            <a:r>
              <a:rPr lang="en-US" sz="2400" dirty="0" smtClean="0"/>
              <a:t>ways for winners and participants to continue the global dialogue on democracy</a:t>
            </a:r>
          </a:p>
          <a:p>
            <a:pPr lvl="0"/>
            <a:endParaRPr lang="en-US" sz="2400" dirty="0" smtClean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DVC_logo_v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1600201"/>
            <a:ext cx="533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“We are working at the State Department to ensure that our government is using the most innovative technologies not only to speak and listen across borders, </a:t>
            </a:r>
          </a:p>
          <a:p>
            <a:endParaRPr lang="en-US" i="1" dirty="0" smtClean="0"/>
          </a:p>
        </p:txBody>
      </p:sp>
      <p:pic>
        <p:nvPicPr>
          <p:cNvPr id="26626" name="Picture 2" descr="Date: 02/11/2009 Description: Secretary of State Hillary Rodham Clinton State Dept 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736834"/>
            <a:ext cx="1244999" cy="16433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14400" y="4876800"/>
            <a:ext cx="693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-</a:t>
            </a:r>
            <a:r>
              <a:rPr lang="en-US" i="1" dirty="0" smtClean="0"/>
              <a:t>Secretary of State Hillary Rodham Clinton, Foreign Policy Address at the Council on Foreign Relations, July 15, 2009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3447871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not only to keep technologies up and going, but to widen opportunities especially for those who are too often left on the margins.”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VC_logo_v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514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For more information, please visit</a:t>
            </a:r>
          </a:p>
          <a:p>
            <a:pPr algn="ctr"/>
            <a:endParaRPr lang="en-US" sz="3600" b="1" dirty="0" smtClean="0">
              <a:latin typeface="+mj-lt"/>
            </a:endParaRPr>
          </a:p>
          <a:p>
            <a:pPr algn="ctr"/>
            <a:r>
              <a:rPr lang="en-US" sz="3600" b="1" dirty="0" smtClean="0">
                <a:latin typeface="+mj-lt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www.videochallenge.america.gov 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C_logo_v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066800"/>
            <a:ext cx="6324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Diplomacy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05747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How do we use Web 2.0 technologies to pursue this goal?</a:t>
            </a:r>
          </a:p>
          <a:p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14400" y="24384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Engage, inform and influence foreign audiences in discussions about topics that are central to U.S. interests.  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DVC_logo_v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4400" y="10668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Democracy Video Challenge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28194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Challenge young filmmakers, democracy advocates and citizens from around the world to share their views on democracy in an online global dialogue through video and web 2.0 technologies.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VC_logo_v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1066800"/>
            <a:ext cx="5410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Credibility &amp; Incentive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590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cs typeface="Aharoni" pitchFamily="2" charset="-79"/>
              </a:rPr>
              <a:t>We faced two central questions:</a:t>
            </a:r>
          </a:p>
          <a:p>
            <a:pPr lvl="0"/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3330476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1" dirty="0" smtClean="0">
                <a:cs typeface="Aharoni" pitchFamily="2" charset="-79"/>
              </a:rPr>
              <a:t> How do we build credibility?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01250" y="1869793"/>
            <a:ext cx="2142415" cy="1340400"/>
            <a:chOff x="6401250" y="1869793"/>
            <a:chExt cx="2142415" cy="1340400"/>
          </a:xfrm>
        </p:grpSpPr>
        <p:sp>
          <p:nvSpPr>
            <p:cNvPr id="16" name="Rounded Rectangular Callout 15"/>
            <p:cNvSpPr/>
            <p:nvPr/>
          </p:nvSpPr>
          <p:spPr>
            <a:xfrm rot="20797439">
              <a:off x="6401250" y="1869793"/>
              <a:ext cx="2048811" cy="1340400"/>
            </a:xfrm>
            <a:prstGeom prst="wedgeRoundRectCallout">
              <a:avLst>
                <a:gd name="adj1" fmla="val -95898"/>
                <a:gd name="adj2" fmla="val 43247"/>
                <a:gd name="adj3" fmla="val 1666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20762128">
              <a:off x="6438322" y="1884377"/>
              <a:ext cx="21053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omic Sans MS" pitchFamily="66" charset="0"/>
                  <a:ea typeface="+mj-ea"/>
                  <a:cs typeface="+mj-cs"/>
                </a:rPr>
                <a:t>They won’t care what I have to say…</a:t>
              </a:r>
            </a:p>
          </p:txBody>
        </p:sp>
      </p:grp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VC_logo_v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1066800"/>
            <a:ext cx="5410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Credibility &amp; Incentive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590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cs typeface="Aharoni" pitchFamily="2" charset="-79"/>
              </a:rPr>
              <a:t>We faced two central questions:</a:t>
            </a:r>
          </a:p>
          <a:p>
            <a:pPr lvl="0"/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3330476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1" dirty="0" smtClean="0">
                <a:cs typeface="Aharoni" pitchFamily="2" charset="-79"/>
              </a:rPr>
              <a:t> How do we build credibility?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12200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400" i="1" dirty="0" smtClean="0">
                <a:cs typeface="Aharoni" pitchFamily="2" charset="-79"/>
              </a:rPr>
              <a:t> What is the incentive for our audience?</a:t>
            </a:r>
            <a:endParaRPr lang="en-US" sz="2400" dirty="0" smtClean="0">
              <a:cs typeface="Aharoni" pitchFamily="2" charset="-79"/>
            </a:endParaRPr>
          </a:p>
          <a:p>
            <a:pPr lvl="0"/>
            <a:endParaRPr lang="en-US" sz="2400" b="1" dirty="0" smtClean="0">
              <a:latin typeface="Calibri" pitchFamily="34" charset="0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401250" y="1869793"/>
            <a:ext cx="2142415" cy="1340400"/>
            <a:chOff x="6401250" y="1869793"/>
            <a:chExt cx="2142415" cy="1340400"/>
          </a:xfrm>
        </p:grpSpPr>
        <p:sp>
          <p:nvSpPr>
            <p:cNvPr id="16" name="Rounded Rectangular Callout 15"/>
            <p:cNvSpPr/>
            <p:nvPr/>
          </p:nvSpPr>
          <p:spPr>
            <a:xfrm rot="20797439">
              <a:off x="6401250" y="1869793"/>
              <a:ext cx="2048811" cy="1340400"/>
            </a:xfrm>
            <a:prstGeom prst="wedgeRoundRectCallout">
              <a:avLst>
                <a:gd name="adj1" fmla="val -95898"/>
                <a:gd name="adj2" fmla="val 43247"/>
                <a:gd name="adj3" fmla="val 1666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20762128">
              <a:off x="6438322" y="1884377"/>
              <a:ext cx="21053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omic Sans MS" pitchFamily="66" charset="0"/>
                  <a:ea typeface="+mj-ea"/>
                  <a:cs typeface="+mj-cs"/>
                </a:rPr>
                <a:t>They won’t care what I have to say…</a:t>
              </a: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6224705" y="5176533"/>
            <a:ext cx="2178049" cy="1265222"/>
            <a:chOff x="6251894" y="5176533"/>
            <a:chExt cx="2178049" cy="1265222"/>
          </a:xfrm>
        </p:grpSpPr>
        <p:sp>
          <p:nvSpPr>
            <p:cNvPr id="18" name="Rounded Rectangular Callout 17"/>
            <p:cNvSpPr/>
            <p:nvPr/>
          </p:nvSpPr>
          <p:spPr>
            <a:xfrm rot="1061431">
              <a:off x="6251894" y="5176533"/>
              <a:ext cx="1905725" cy="1246788"/>
            </a:xfrm>
            <a:prstGeom prst="wedgeRoundRectCallout">
              <a:avLst>
                <a:gd name="adj1" fmla="val -93217"/>
                <a:gd name="adj2" fmla="val -52752"/>
                <a:gd name="adj3" fmla="val 1666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048573">
              <a:off x="6324600" y="5241426"/>
              <a:ext cx="21053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omic Sans MS" pitchFamily="66" charset="0"/>
                  <a:ea typeface="+mj-ea"/>
                  <a:cs typeface="+mj-cs"/>
                </a:rPr>
                <a:t>Why spend my time on this?</a:t>
              </a:r>
            </a:p>
          </p:txBody>
        </p:sp>
      </p:grp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VC_logo_v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28600"/>
            <a:ext cx="41910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 smtClean="0"/>
              <a:t>Credibility: </a:t>
            </a:r>
            <a:br>
              <a:rPr lang="en-US" sz="4000" b="1" dirty="0" smtClean="0"/>
            </a:br>
            <a:r>
              <a:rPr lang="en-US" sz="4000" b="1" dirty="0" smtClean="0">
                <a:solidFill>
                  <a:srgbClr val="FF0000"/>
                </a:solidFill>
              </a:rPr>
              <a:t>Global Partners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CIPE 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4000" y="2462150"/>
            <a:ext cx="922600" cy="838200"/>
          </a:xfrm>
          <a:prstGeom prst="rect">
            <a:avLst/>
          </a:prstGeom>
        </p:spPr>
      </p:pic>
      <p:pic>
        <p:nvPicPr>
          <p:cNvPr id="28" name="Picture 27" descr="NDI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2450275"/>
            <a:ext cx="1066800" cy="838200"/>
          </a:xfrm>
          <a:prstGeom prst="rect">
            <a:avLst/>
          </a:prstGeom>
        </p:spPr>
      </p:pic>
      <p:pic>
        <p:nvPicPr>
          <p:cNvPr id="30" name="Picture 29" descr="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8297" y="2462149"/>
            <a:ext cx="911503" cy="8144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91200" y="4715470"/>
            <a:ext cx="2926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Democracy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352800" y="5329535"/>
            <a:ext cx="1554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Youth</a:t>
            </a:r>
            <a:endParaRPr lang="en-US" sz="2400" dirty="0"/>
          </a:p>
        </p:txBody>
      </p:sp>
      <p:pic>
        <p:nvPicPr>
          <p:cNvPr id="14" name="Picture 13" descr="IYFlogo_black_3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400" y="1676400"/>
            <a:ext cx="1295400" cy="631471"/>
          </a:xfrm>
          <a:prstGeom prst="rect">
            <a:avLst/>
          </a:prstGeom>
        </p:spPr>
      </p:pic>
      <p:pic>
        <p:nvPicPr>
          <p:cNvPr id="18" name="Picture 17" descr="LOGO_STANDARDsma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1676400"/>
            <a:ext cx="1557867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90600" y="4719935"/>
            <a:ext cx="4937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Film/Media/Entertainment</a:t>
            </a:r>
            <a:endParaRPr lang="en-US" sz="2400" dirty="0"/>
          </a:p>
        </p:txBody>
      </p:sp>
      <p:pic>
        <p:nvPicPr>
          <p:cNvPr id="21" name="Picture 20" descr="DGA_logo_blac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0" y="2447597"/>
            <a:ext cx="838200" cy="840878"/>
          </a:xfrm>
          <a:prstGeom prst="rect">
            <a:avLst/>
          </a:prstGeom>
        </p:spPr>
      </p:pic>
      <p:pic>
        <p:nvPicPr>
          <p:cNvPr id="23" name="Picture 22" descr="mpa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450275"/>
            <a:ext cx="914400" cy="838200"/>
          </a:xfrm>
          <a:prstGeom prst="rect">
            <a:avLst/>
          </a:prstGeom>
        </p:spPr>
      </p:pic>
      <p:pic>
        <p:nvPicPr>
          <p:cNvPr id="24" name="Picture 23" descr="5512845_320x24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19600" y="2450275"/>
            <a:ext cx="914400" cy="838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</p:pic>
      <p:pic>
        <p:nvPicPr>
          <p:cNvPr id="25" name="Picture 24" descr="youtube-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3581400"/>
            <a:ext cx="990600" cy="762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90600" y="5329535"/>
            <a:ext cx="2468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Academia  </a:t>
            </a:r>
            <a:endParaRPr lang="en-US" sz="2400" dirty="0"/>
          </a:p>
        </p:txBody>
      </p:sp>
      <p:pic>
        <p:nvPicPr>
          <p:cNvPr id="27" name="Picture 26" descr="TSOA Logo Bloc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90800" y="3505200"/>
            <a:ext cx="990600" cy="829252"/>
          </a:xfrm>
          <a:prstGeom prst="rect">
            <a:avLst/>
          </a:prstGeom>
        </p:spPr>
      </p:pic>
      <p:pic>
        <p:nvPicPr>
          <p:cNvPr id="29" name="Picture 28" descr="ASC2linecolorblocksWEB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19600" y="1752600"/>
            <a:ext cx="3209926" cy="410870"/>
          </a:xfrm>
          <a:prstGeom prst="rect">
            <a:avLst/>
          </a:prstGeom>
        </p:spPr>
      </p:pic>
      <p:pic>
        <p:nvPicPr>
          <p:cNvPr id="31" name="Picture 11" descr="http://www.castilianpirate.com/images/usc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2400" y="3581400"/>
            <a:ext cx="852655" cy="762000"/>
          </a:xfrm>
          <a:prstGeom prst="rect">
            <a:avLst/>
          </a:prstGeom>
          <a:noFill/>
        </p:spPr>
      </p:pic>
      <p:pic>
        <p:nvPicPr>
          <p:cNvPr id="7170" name="Picture 2" descr="http://chassen2.files.wordpress.com/2008/04/riaa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95400" y="3505200"/>
            <a:ext cx="838200" cy="853532"/>
          </a:xfrm>
          <a:prstGeom prst="rect">
            <a:avLst/>
          </a:prstGeom>
          <a:noFill/>
        </p:spPr>
      </p:pic>
      <p:pic>
        <p:nvPicPr>
          <p:cNvPr id="8194" name="Picture 2" descr="http://www.rivalaw.com/state%20logo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29400" y="3429000"/>
            <a:ext cx="990600" cy="9906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5105400" y="532507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U.S. Government</a:t>
            </a:r>
            <a:endParaRPr lang="en-US" sz="24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VC_logo_v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6019800" cy="762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Benefits of Partnership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14400" y="22860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cs typeface="Aharoni" pitchFamily="2" charset="-79"/>
              </a:rPr>
              <a:t> Contest video platform </a:t>
            </a:r>
          </a:p>
          <a:p>
            <a:pPr lvl="0"/>
            <a:r>
              <a:rPr lang="en-US" sz="2400" dirty="0" smtClean="0">
                <a:cs typeface="Aharoni" pitchFamily="2" charset="-79"/>
              </a:rPr>
              <a:t>	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cs typeface="Aharoni" pitchFamily="2" charset="-79"/>
              </a:rPr>
              <a:t> Elements of the prize package</a:t>
            </a:r>
          </a:p>
          <a:p>
            <a:endParaRPr lang="en-US" sz="2400" dirty="0" smtClean="0">
              <a:cs typeface="Aharoni" pitchFamily="2" charset="-79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cs typeface="Aharoni" pitchFamily="2" charset="-79"/>
              </a:rPr>
              <a:t> Global marketing support</a:t>
            </a:r>
          </a:p>
          <a:p>
            <a:pPr lvl="0"/>
            <a:endParaRPr lang="en-US" sz="2400" dirty="0" smtClean="0">
              <a:cs typeface="Aharoni" pitchFamily="2" charset="-79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cs typeface="Aharoni" pitchFamily="2" charset="-79"/>
              </a:rPr>
              <a:t> An independent jury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8234" y="51816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i="1" dirty="0" smtClean="0">
                <a:cs typeface="Aharoni" pitchFamily="2" charset="-79"/>
              </a:rPr>
              <a:t>Net </a:t>
            </a:r>
            <a:r>
              <a:rPr lang="en-US" sz="2400" b="1" i="1" dirty="0" smtClean="0">
                <a:cs typeface="Aharoni" pitchFamily="2" charset="-79"/>
              </a:rPr>
              <a:t>effect: collectively achieving more than any individual organization on its own</a:t>
            </a:r>
          </a:p>
          <a:p>
            <a:endParaRPr lang="en-US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VC_logo_v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005072" cy="8926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981200"/>
            <a:ext cx="541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All-expense-paid trip to New York, Washington, D.C., and Hollywood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Exposure to film professionals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Professional development in film arts, technology and social media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Networking with democracy advocates, media and civil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5105400" cy="762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Incentive: </a:t>
            </a:r>
            <a:r>
              <a:rPr lang="en-US" sz="4000" b="1" dirty="0" smtClean="0">
                <a:solidFill>
                  <a:srgbClr val="FF0000"/>
                </a:solidFill>
              </a:rPr>
              <a:t>The Prize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2525682" cy="451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496</Words>
  <Application>Microsoft Office PowerPoint</Application>
  <PresentationFormat>On-screen Show (4:3)</PresentationFormat>
  <Paragraphs>110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Credibility:  Global Partners</vt:lpstr>
      <vt:lpstr>Benefits of Partnership</vt:lpstr>
      <vt:lpstr>Incentive: The Prize</vt:lpstr>
      <vt:lpstr>Slide 10</vt:lpstr>
      <vt:lpstr>Slide 11</vt:lpstr>
      <vt:lpstr>Slide 12</vt:lpstr>
      <vt:lpstr>Slide 13</vt:lpstr>
      <vt:lpstr>Slide 14</vt:lpstr>
      <vt:lpstr>2009 Winners</vt:lpstr>
      <vt:lpstr>Slide 16</vt:lpstr>
      <vt:lpstr>Lessons Learned</vt:lpstr>
      <vt:lpstr>Going Forward</vt:lpstr>
      <vt:lpstr>Going Forward</vt:lpstr>
      <vt:lpstr>Slide 20</vt:lpstr>
    </vt:vector>
  </TitlesOfParts>
  <Company>U.S. Department of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winterpb</dc:creator>
  <cp:lastModifiedBy>ENM</cp:lastModifiedBy>
  <cp:revision>246</cp:revision>
  <dcterms:created xsi:type="dcterms:W3CDTF">2009-07-30T19:41:46Z</dcterms:created>
  <dcterms:modified xsi:type="dcterms:W3CDTF">2009-08-31T22:59:20Z</dcterms:modified>
</cp:coreProperties>
</file>